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58" r:id="rId5"/>
    <p:sldId id="285" r:id="rId6"/>
    <p:sldId id="284" r:id="rId7"/>
    <p:sldId id="259" r:id="rId8"/>
    <p:sldId id="264" r:id="rId9"/>
    <p:sldId id="265" r:id="rId10"/>
    <p:sldId id="266" r:id="rId11"/>
    <p:sldId id="281" r:id="rId12"/>
    <p:sldId id="268" r:id="rId13"/>
    <p:sldId id="269" r:id="rId14"/>
    <p:sldId id="270" r:id="rId15"/>
    <p:sldId id="271" r:id="rId16"/>
    <p:sldId id="282" r:id="rId17"/>
    <p:sldId id="260" r:id="rId18"/>
    <p:sldId id="273" r:id="rId19"/>
    <p:sldId id="277" r:id="rId20"/>
    <p:sldId id="274" r:id="rId21"/>
    <p:sldId id="278" r:id="rId22"/>
    <p:sldId id="275" r:id="rId23"/>
    <p:sldId id="276" r:id="rId24"/>
    <p:sldId id="286" r:id="rId25"/>
    <p:sldId id="262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0947" autoAdjust="0"/>
  </p:normalViewPr>
  <p:slideViewPr>
    <p:cSldViewPr snapToGrid="0">
      <p:cViewPr>
        <p:scale>
          <a:sx n="50" d="100"/>
          <a:sy n="50" d="100"/>
        </p:scale>
        <p:origin x="265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28AC9-B7A4-49C7-9F59-A99678C5DD69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4D216-60DC-4EDE-9B48-2FF590C34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4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Здравейте колеги, днес ще ви представя </a:t>
            </a:r>
            <a:r>
              <a:rPr lang="en-US" dirty="0"/>
              <a:t>CSS shapes</a:t>
            </a:r>
            <a:r>
              <a:rPr lang="bg-BG" dirty="0"/>
              <a:t>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Има 4 различни вида,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Content, Padding, Border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и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margin.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</a:p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По подразбиране се използва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margin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box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 формите се позиционират на база на това къде се намират </a:t>
            </a:r>
            <a:r>
              <a:rPr lang="bg-BG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кра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7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5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28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5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Сега е време за няколко примера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0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примерите, само ще покажа функциите, които се използват, за по-подробна информация може да намерите в реферата, там съм сложил кода за примерите.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1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Ще покрия какво представляват, малко информация за </a:t>
            </a:r>
            <a:r>
              <a:rPr lang="en-US" dirty="0"/>
              <a:t>reference box, </a:t>
            </a:r>
            <a:r>
              <a:rPr lang="bg-BG" dirty="0"/>
              <a:t>нещо, което е важно за формите, как се използват, няколко примера и допълнителна полезна информация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 представляват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Това е стандарт, който позволява за създаването на форми, позволява за обвиването на съдържание около дефинирани от програмиста линии.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Подобно нещо може да сте виждали в списания, където текста следва контура на обект. Със </a:t>
            </a:r>
            <a:r>
              <a:rPr lang="en-US" dirty="0"/>
              <a:t>CSS Shapes</a:t>
            </a:r>
            <a:r>
              <a:rPr lang="bg-BG" dirty="0"/>
              <a:t>, уебсайтовете вече може да са повече от кутийки. &lt;</a:t>
            </a:r>
            <a:r>
              <a:rPr lang="en-US" dirty="0"/>
              <a:t>change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77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Преди да покажа примерите е трябва да обърна внимание на </a:t>
            </a:r>
            <a:r>
              <a:rPr lang="en-US" dirty="0"/>
              <a:t>Reference Box</a:t>
            </a:r>
            <a:r>
              <a:rPr lang="bg-BG" dirty="0"/>
              <a:t> &lt;</a:t>
            </a:r>
            <a:r>
              <a:rPr lang="en-US" dirty="0"/>
              <a:t>change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7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Ще покрия какво представлява, за какво се използва, какви видове има, и как те влияят на формите.</a:t>
            </a:r>
            <a:r>
              <a:rPr lang="en-US" dirty="0"/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8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Reference Box  e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 основата на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CSS Box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модела .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В уеб </a:t>
            </a:r>
            <a:r>
              <a:rPr lang="bg-BG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разаботката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CSS Box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модела се отнася за това как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елементите се моделират в браузърите и как размерите на тези елементи се извеждат от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CSS 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свойствата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web development, the CSS box model refers to how HTML elements are modeled in browser engines and how dimension of those HTML elements are derived from CSS properties.</a:t>
            </a:r>
            <a:endParaRPr lang="bg-BG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box</a:t>
            </a:r>
            <a:r>
              <a:rPr lang="bg-BG" dirty="0"/>
              <a:t> също определя координатната система, която се </a:t>
            </a:r>
            <a:r>
              <a:rPr lang="bg-BG" dirty="0" err="1"/>
              <a:t>използав</a:t>
            </a:r>
            <a:r>
              <a:rPr lang="bg-BG" dirty="0"/>
              <a:t> от формите. На примерите след малко ще се види какво точно означава това.</a:t>
            </a:r>
            <a:r>
              <a:rPr lang="en-US" dirty="0"/>
              <a:t> </a:t>
            </a:r>
            <a:r>
              <a:rPr lang="bg-BG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change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4D216-60DC-4EDE-9B48-2FF590C34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12BF-3D7F-463C-9706-4FEF00330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35905-2EC0-4B83-AF3C-EAEB1F40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DEBE-0EBA-40E5-B4CC-590B25D0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0FA4-F2E2-476F-B56C-9DC0D6BC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51C-0DA8-4CA6-858A-E12F78D6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EDFD-B067-43C7-8766-EE970ED6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13920-8F39-40C1-944A-12A998041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EB5A-110D-4934-9265-93CCA3C1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B15D5-5993-4790-8A7E-C582A794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A7FD4-BBE7-45D9-B259-3009DB89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9B154-BDA7-47EA-8F65-E711E6B0B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30DB-D29F-448E-85FB-0803C054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ABCBA-3151-4BA0-9F9D-AFBE78A3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A9F0-A11C-40F5-A709-73EDF780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2C2A1-97A9-4CE9-A245-64D7ECBD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FCFC-D51B-4FDC-BE7D-FC9D5323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3764-20C7-4893-831E-56FBF907A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6623-6633-4B06-A7C8-A1A0E6E8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A958-D011-4E01-9C64-239D8FD5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440CD-EF2C-484D-A9DA-0F6DE1C5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62C5-39EA-4A03-9561-ACCF827D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33964-D911-4E74-9DBB-AC54F7DC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47B62-A55D-475B-A1BE-7828E67F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71D8-473B-42D9-ACEF-C499C49A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A0F3-120B-40F3-9586-DFEEFC92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B175-50AE-49A6-ABD3-632629AC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2DBF-DD16-401A-8233-16BC4D7FA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74E28-5AA4-45E8-BC99-5B83610DA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2331-2AEE-4063-A4D4-B0126C79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83909-1052-403F-B170-0471EF58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BBCF2-9B09-48DB-8021-FCD24F24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C587-B08F-4D5B-937C-3608456D1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BC68F-6590-4331-9086-CC5F0255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1E366-C2F1-4DC4-865C-7E07EA800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1E586-6DBC-415C-9FC8-0563DB7A2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0D1FA-97D7-4E3C-A626-CC81A61B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87503-8454-49AD-8D16-A79055B0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159D4-9858-4897-8A3E-AA6C2079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D2739-8CE7-4E68-B8F4-7F5C85EC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8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DBE1-C443-484E-9FCA-59E73EF5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1F00E-8F14-4118-835D-843D60C0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A7FEB-37D2-4692-82DB-430E92D1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2C736-196C-4086-8B06-B8FD74FC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3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8CAB6-FDE2-4A36-9752-30BA3188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C3534-BEE3-4BEC-8FCF-13F31ECC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CE458-A5C1-4D56-85FC-94DC015D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5707-F0E0-4489-A218-54F1CEEF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2940F-B768-462A-A78C-DB39E00D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6428B-B890-43DC-A30A-12833BAD8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FB5B5-3017-4B6D-8536-BA765E8B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777F2-2C76-407A-A0B8-BF0FA375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FB04-48F0-4558-B881-F122AD75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7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2A74-D37E-4210-9758-0B3D8675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D9E2A-88C5-467B-8658-A7012497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06DC-14D0-403E-BB4B-92F05724E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FE528-E437-4A59-AE43-39BCDBEB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DF193-C570-4369-A6C9-E91A26E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5F084-7051-4679-8FDE-B9D1F418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20269-DC99-49F1-BBCC-4E5E0483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6ABAC-54B1-40E6-9B32-A1A9F36C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714BF-E564-49AF-AFDE-F8F6316ED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7ED02-56DB-4FFF-AB13-E27F1FA0DF91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BF2D-B7A7-4A29-A6CC-CB368ECCF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0663B-180D-43FB-8BBB-983FD2F66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81905-FFC3-4A69-9D58-0C24AD11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0C0A471E-BD4A-423B-8684-7970387E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795">
            <a:off x="9968360" y="1052745"/>
            <a:ext cx="2575077" cy="2961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B3426-6880-4803-ACFC-1580B1A54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584200"/>
            <a:ext cx="9144000" cy="1499931"/>
          </a:xfrm>
        </p:spPr>
        <p:txBody>
          <a:bodyPr>
            <a:normAutofit/>
          </a:bodyPr>
          <a:lstStyle/>
          <a:p>
            <a:pPr algn="l"/>
            <a:r>
              <a:rPr lang="en-US" sz="8800" b="1" dirty="0">
                <a:solidFill>
                  <a:srgbClr val="FB8500"/>
                </a:solidFill>
                <a:latin typeface="Abril Fatface" panose="02000503000000020003" pitchFamily="2" charset="0"/>
              </a:rPr>
              <a:t>CSS Shapes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D5C7A-AB1C-489A-8A68-3471E57E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2084131"/>
            <a:ext cx="4051300" cy="437980"/>
          </a:xfrm>
        </p:spPr>
        <p:txBody>
          <a:bodyPr/>
          <a:lstStyle/>
          <a:p>
            <a:pPr algn="l"/>
            <a:r>
              <a:rPr lang="bg-BG" dirty="0">
                <a:latin typeface="Montserrat" panose="00000500000000000000" pitchFamily="2" charset="0"/>
              </a:rPr>
              <a:t>Изготвил: Никола Тотев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D3FBE12A-4B7B-41B7-8701-673F9670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2190">
            <a:off x="9153632" y="4343845"/>
            <a:ext cx="3478843" cy="3312767"/>
          </a:xfrm>
          <a:prstGeom prst="rect">
            <a:avLst/>
          </a:prstGeom>
        </p:spPr>
      </p:pic>
      <p:pic>
        <p:nvPicPr>
          <p:cNvPr id="7" name="Picture 6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ACC1EEE9-2607-4D49-AF5C-979A3CD12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551">
            <a:off x="5558838" y="5035268"/>
            <a:ext cx="2659303" cy="2974343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20D4818-5E79-4CD6-9266-1C4EC9977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7" y="5331938"/>
            <a:ext cx="1848849" cy="1848849"/>
          </a:xfrm>
          <a:prstGeom prst="rect">
            <a:avLst/>
          </a:prstGeom>
        </p:spPr>
      </p:pic>
      <p:pic>
        <p:nvPicPr>
          <p:cNvPr id="12" name="Picture 11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D1DD99E7-E253-4218-853E-CAEAF0BC8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68568">
            <a:off x="7555932" y="3172756"/>
            <a:ext cx="1201736" cy="1344102"/>
          </a:xfrm>
          <a:prstGeom prst="rect">
            <a:avLst/>
          </a:prstGeom>
        </p:spPr>
      </p:pic>
      <p:pic>
        <p:nvPicPr>
          <p:cNvPr id="13" name="Picture 12" descr="Shape, icon&#10;&#10;Description automatically generated">
            <a:extLst>
              <a:ext uri="{FF2B5EF4-FFF2-40B4-BE49-F238E27FC236}">
                <a16:creationId xmlns:a16="http://schemas.microsoft.com/office/drawing/2014/main" id="{554D7E1E-2A47-43B2-8991-63930A1C6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216">
            <a:off x="4720793" y="3564717"/>
            <a:ext cx="1553113" cy="147896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BB670F5D-CD2C-4E7D-93B6-04F12AC44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85" y="4483775"/>
            <a:ext cx="1077389" cy="1077389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2F90C145-8E87-4027-9D1B-3611D35A9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795">
            <a:off x="4766536" y="6160983"/>
            <a:ext cx="384520" cy="442148"/>
          </a:xfrm>
          <a:prstGeom prst="rect">
            <a:avLst/>
          </a:prstGeom>
        </p:spPr>
      </p:pic>
      <p:pic>
        <p:nvPicPr>
          <p:cNvPr id="16" name="Picture 15" descr="Shape, icon&#10;&#10;Description automatically generated">
            <a:extLst>
              <a:ext uri="{FF2B5EF4-FFF2-40B4-BE49-F238E27FC236}">
                <a16:creationId xmlns:a16="http://schemas.microsoft.com/office/drawing/2014/main" id="{641D7281-BE99-4ABD-851E-5ED68FE10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2190">
            <a:off x="8743734" y="1149218"/>
            <a:ext cx="821289" cy="782082"/>
          </a:xfrm>
          <a:prstGeom prst="rect">
            <a:avLst/>
          </a:prstGeom>
        </p:spPr>
      </p:pic>
      <p:pic>
        <p:nvPicPr>
          <p:cNvPr id="17" name="Picture 16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AE984E8E-E301-4FC0-8302-2BDD0514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91275">
            <a:off x="1170583" y="5806840"/>
            <a:ext cx="960951" cy="1074792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E80C37BD-AA91-4313-AF53-7E2CC7F4E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085" y="-314785"/>
            <a:ext cx="633457" cy="633457"/>
          </a:xfrm>
          <a:prstGeom prst="rect">
            <a:avLst/>
          </a:prstGeom>
        </p:spPr>
      </p:pic>
      <p:pic>
        <p:nvPicPr>
          <p:cNvPr id="19" name="Picture 18" descr="Shape, icon&#10;&#10;Description automatically generated">
            <a:extLst>
              <a:ext uri="{FF2B5EF4-FFF2-40B4-BE49-F238E27FC236}">
                <a16:creationId xmlns:a16="http://schemas.microsoft.com/office/drawing/2014/main" id="{08B39711-B106-42AC-BC96-14A8E7AB5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216">
            <a:off x="9176323" y="-859552"/>
            <a:ext cx="1553113" cy="1478969"/>
          </a:xfrm>
          <a:prstGeom prst="rect">
            <a:avLst/>
          </a:prstGeom>
        </p:spPr>
      </p:pic>
      <p:pic>
        <p:nvPicPr>
          <p:cNvPr id="20" name="Picture 19" descr="Shape, icon&#10;&#10;Description automatically generated">
            <a:extLst>
              <a:ext uri="{FF2B5EF4-FFF2-40B4-BE49-F238E27FC236}">
                <a16:creationId xmlns:a16="http://schemas.microsoft.com/office/drawing/2014/main" id="{40165F9E-902F-4D40-A666-DE6AE5EAB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5843">
            <a:off x="1825680" y="4974138"/>
            <a:ext cx="568154" cy="541031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9C2EF4E7-AA80-4CD1-8CB3-E1E46CEE3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6454" flipH="1">
            <a:off x="471945" y="6148818"/>
            <a:ext cx="430483" cy="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7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Видове</a:t>
            </a:r>
            <a:endParaRPr lang="bg-BG" sz="4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FEE7DFB7-015F-4B01-8F2A-4A687EA0E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92300"/>
            <a:ext cx="11734801" cy="3771900"/>
          </a:xfrm>
        </p:spPr>
      </p:pic>
    </p:spTree>
    <p:extLst>
      <p:ext uri="{BB962C8B-B14F-4D97-AF65-F5344CB8AC3E}">
        <p14:creationId xmlns:p14="http://schemas.microsoft.com/office/powerpoint/2010/main" val="127564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8F3F8-D56E-4A14-AA24-5E453CDD3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35449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000480"/>
            <a:ext cx="3175000" cy="11303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Content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653" y="742605"/>
            <a:ext cx="5058452" cy="5646050"/>
          </a:xfrm>
        </p:spPr>
      </p:pic>
    </p:spTree>
    <p:extLst>
      <p:ext uri="{BB962C8B-B14F-4D97-AF65-F5344CB8AC3E}">
        <p14:creationId xmlns:p14="http://schemas.microsoft.com/office/powerpoint/2010/main" val="14759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00480"/>
            <a:ext cx="3175000" cy="11303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Padding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427" y="742605"/>
            <a:ext cx="5032904" cy="5646050"/>
          </a:xfrm>
        </p:spPr>
      </p:pic>
    </p:spTree>
    <p:extLst>
      <p:ext uri="{BB962C8B-B14F-4D97-AF65-F5344CB8AC3E}">
        <p14:creationId xmlns:p14="http://schemas.microsoft.com/office/powerpoint/2010/main" val="419824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3000480"/>
            <a:ext cx="3175000" cy="113030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Border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227" y="742605"/>
            <a:ext cx="5027304" cy="5646050"/>
          </a:xfrm>
        </p:spPr>
      </p:pic>
    </p:spTree>
    <p:extLst>
      <p:ext uri="{BB962C8B-B14F-4D97-AF65-F5344CB8AC3E}">
        <p14:creationId xmlns:p14="http://schemas.microsoft.com/office/powerpoint/2010/main" val="211635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656-3690-466F-AD65-4EE6104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2849720"/>
            <a:ext cx="3175000" cy="143182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Montserrat" panose="00000500000000000000" pitchFamily="2" charset="0"/>
              </a:rPr>
              <a:t>Margin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B4FD1E-9664-4E34-A129-76A35841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947" y="742605"/>
            <a:ext cx="5128064" cy="5646050"/>
          </a:xfrm>
        </p:spPr>
      </p:pic>
    </p:spTree>
    <p:extLst>
      <p:ext uri="{BB962C8B-B14F-4D97-AF65-F5344CB8AC3E}">
        <p14:creationId xmlns:p14="http://schemas.microsoft.com/office/powerpoint/2010/main" val="35708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3794548D-11FA-4408-BE17-0B039F9B1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9944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D8D5-17B1-426C-BF55-45EB606D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 се използват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2E3C-3C60-4073-8163-0EC17B95E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9088"/>
            <a:ext cx="10896600" cy="50149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inset() </a:t>
            </a:r>
            <a:r>
              <a:rPr lang="en-US" sz="4500" i="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inset( &lt;shape-</a:t>
            </a:r>
            <a:r>
              <a:rPr lang="en-US" sz="4500" i="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i="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&gt;{1,4} [round &lt;border-radius&gt;]?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FB8500"/>
              </a:buClr>
            </a:pPr>
            <a:r>
              <a:rPr lang="fr-FR" sz="4500" b="1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circle</a:t>
            </a:r>
            <a:r>
              <a:rPr lang="fr-FR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() 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</a:t>
            </a:r>
            <a:r>
              <a:rPr lang="fr-FR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circle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( [&lt;</a:t>
            </a:r>
            <a:r>
              <a:rPr lang="fr-FR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shape</a:t>
            </a:r>
            <a:r>
              <a:rPr lang="fr-FR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-radius&gt;]? [at &lt;position&gt;]?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dirty="0">
              <a:solidFill>
                <a:srgbClr val="424242"/>
              </a:solidFill>
              <a:latin typeface="Montserrat" panose="00000500000000000000" pitchFamily="2" charset="0"/>
            </a:endParaRPr>
          </a:p>
          <a:p>
            <a:pPr algn="l"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ellipse() 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ellipse( [&lt;shape-radius&gt;{2}]? [at &lt;position&gt;]? )</a:t>
            </a:r>
          </a:p>
          <a:p>
            <a:pPr>
              <a:lnSpc>
                <a:spcPct val="120000"/>
              </a:lnSpc>
              <a:buClr>
                <a:srgbClr val="FB8500"/>
              </a:buClr>
            </a:pPr>
            <a:endParaRPr lang="en-US" sz="450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 algn="l">
              <a:lnSpc>
                <a:spcPct val="120000"/>
              </a:lnSpc>
              <a:buClr>
                <a:srgbClr val="FB8500"/>
              </a:buClr>
            </a:pPr>
            <a:r>
              <a:rPr lang="en-US" sz="4500" b="1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polygon() 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= polygon( [&lt;fill-rule&gt;,]? [&lt;shape-</a:t>
            </a:r>
            <a:r>
              <a:rPr lang="en-US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 &lt;shape-</a:t>
            </a:r>
            <a:r>
              <a:rPr lang="en-US" sz="4500" dirty="0" err="1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arg</a:t>
            </a:r>
            <a:r>
              <a:rPr lang="en-US" sz="4500" dirty="0">
                <a:solidFill>
                  <a:srgbClr val="424242"/>
                </a:solidFill>
                <a:effectLst/>
                <a:latin typeface="Montserrat Light" panose="00000400000000000000" pitchFamily="2" charset="0"/>
              </a:rPr>
              <a:t>&gt;]# 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B8500"/>
                </a:solidFill>
                <a:latin typeface="Montserrat" panose="00000500000000000000" pitchFamily="2" charset="0"/>
              </a:rPr>
              <a:t>Inset()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F6D3FC-C998-4004-8859-C9BA7AE1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26197"/>
            <a:ext cx="9258300" cy="48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4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95670E3-20D0-409B-9C30-F9868AC3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9" y="641181"/>
            <a:ext cx="10949601" cy="557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4006-09FB-4E8C-BCEC-5CFF92B6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2" charset="0"/>
              </a:rPr>
              <a:t>Съдържание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35DF6-92DD-47D5-AA36-BF00D7B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849"/>
            <a:ext cx="10515600" cy="3203575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Какво представляват</a:t>
            </a:r>
          </a:p>
          <a:p>
            <a:pPr>
              <a:buClr>
                <a:srgbClr val="FB8500"/>
              </a:buClr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Reference Box</a:t>
            </a:r>
            <a:endParaRPr lang="bg-BG" sz="4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 се използват</a:t>
            </a: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Примери</a:t>
            </a:r>
          </a:p>
          <a:p>
            <a:pPr>
              <a:buClr>
                <a:srgbClr val="FB8500"/>
              </a:buClr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Полезна информация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indent="0">
              <a:buClr>
                <a:srgbClr val="FB85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1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B8500"/>
                </a:solidFill>
                <a:latin typeface="Montserrat" panose="00000500000000000000" pitchFamily="2" charset="0"/>
              </a:rPr>
              <a:t>Circle()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2CF2222F-2323-4EAF-B369-384AC561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2" y="1565166"/>
            <a:ext cx="10684956" cy="4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6D17BF-85CA-4D36-B8C7-069DB5DB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" y="923796"/>
            <a:ext cx="11660819" cy="50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B8500"/>
                </a:solidFill>
                <a:latin typeface="Montserrat" panose="00000500000000000000" pitchFamily="2" charset="0"/>
              </a:rPr>
              <a:t>Ellipse()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476E1CB8-747B-4381-A0BD-B1BB7872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7" y="1690688"/>
            <a:ext cx="10681925" cy="44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1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511E-E105-4C6D-9122-01FA76A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B8500"/>
                </a:solidFill>
                <a:latin typeface="Montserrat" panose="00000500000000000000" pitchFamily="2" charset="0"/>
              </a:rPr>
              <a:t>Polygon()</a:t>
            </a:r>
            <a:endParaRPr lang="en-US" b="1" dirty="0">
              <a:solidFill>
                <a:srgbClr val="FB8500"/>
              </a:solidFill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224F527-E5F9-4209-8106-9402825BA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3" y="1690688"/>
            <a:ext cx="10759173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8ECC99D9-B862-4E13-A040-86208A954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0528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55933CA-EAF1-4CAA-AB0B-76FFF53CA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084150"/>
            <a:ext cx="10617200" cy="4689700"/>
          </a:xfrm>
        </p:spPr>
      </p:pic>
    </p:spTree>
    <p:extLst>
      <p:ext uri="{BB962C8B-B14F-4D97-AF65-F5344CB8AC3E}">
        <p14:creationId xmlns:p14="http://schemas.microsoft.com/office/powerpoint/2010/main" val="3885748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CDCDC9D-BE90-4B87-911F-62846CB7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9" y="538162"/>
            <a:ext cx="11717281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98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4CA57-A448-436B-90DB-6DE202FF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8055A-7D15-4048-BF2B-E760B4155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6725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E20A-6A0A-43DE-A44C-8EE52E75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957" y="1395412"/>
            <a:ext cx="8596086" cy="4067175"/>
          </a:xfrm>
        </p:spPr>
        <p:txBody>
          <a:bodyPr>
            <a:normAutofit/>
          </a:bodyPr>
          <a:lstStyle/>
          <a:p>
            <a:pPr>
              <a:buClr>
                <a:srgbClr val="FB8500"/>
              </a:buClr>
            </a:pP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CSS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Shapes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е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стандардт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който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позволява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за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създаването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на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форми</a:t>
            </a:r>
            <a:r>
              <a:rPr lang="en-US" sz="3600" dirty="0">
                <a:solidFill>
                  <a:srgbClr val="424242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buClr>
                <a:srgbClr val="FB8500"/>
              </a:buClr>
            </a:pPr>
            <a:endParaRPr lang="en-US" sz="36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pPr>
              <a:buClr>
                <a:srgbClr val="FB8500"/>
              </a:buClr>
            </a:pPr>
            <a:r>
              <a:rPr lang="en-US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O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бвиване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на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съдържание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около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дефинирани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от </a:t>
            </a:r>
            <a:r>
              <a:rPr lang="ru-RU" sz="36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програмиста</a:t>
            </a:r>
            <a:r>
              <a:rPr lang="ru-RU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линии</a:t>
            </a:r>
            <a:r>
              <a:rPr lang="en-US" sz="36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.</a:t>
            </a:r>
            <a:endParaRPr lang="bg-BG" sz="36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2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CC46-8D6F-4F63-82D6-5D851C5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52C-4E4B-4FB5-A0F8-E8AC3DA91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2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76828767-77E1-4697-B3C9-DD731CE15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52468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706"/>
            <a:ext cx="10515600" cy="3430588"/>
          </a:xfrm>
        </p:spPr>
        <p:txBody>
          <a:bodyPr>
            <a:normAutofit/>
          </a:bodyPr>
          <a:lstStyle/>
          <a:p>
            <a:pPr>
              <a:buClr>
                <a:srgbClr val="FB8500"/>
              </a:buClr>
            </a:pPr>
            <a:r>
              <a:rPr lang="bg-BG" sz="4800" dirty="0">
                <a:solidFill>
                  <a:srgbClr val="424242"/>
                </a:solidFill>
                <a:latin typeface="Montserrat" panose="00000500000000000000" pitchFamily="2" charset="0"/>
              </a:rPr>
              <a:t>Какво е?</a:t>
            </a:r>
          </a:p>
          <a:p>
            <a:pPr>
              <a:buClr>
                <a:srgbClr val="FB8500"/>
              </a:buClr>
            </a:pPr>
            <a:r>
              <a:rPr lang="bg-BG" sz="48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За какво се използва?</a:t>
            </a:r>
          </a:p>
          <a:p>
            <a:pPr>
              <a:buClr>
                <a:srgbClr val="FB8500"/>
              </a:buClr>
            </a:pPr>
            <a:r>
              <a:rPr lang="bg-BG" sz="4800" dirty="0">
                <a:solidFill>
                  <a:srgbClr val="424242"/>
                </a:solidFill>
                <a:latin typeface="Montserrat" panose="00000500000000000000" pitchFamily="2" charset="0"/>
              </a:rPr>
              <a:t>Видове</a:t>
            </a:r>
          </a:p>
          <a:p>
            <a:pPr>
              <a:buClr>
                <a:srgbClr val="FB8500"/>
              </a:buClr>
            </a:pPr>
            <a:r>
              <a:rPr lang="bg-BG" sz="48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Как влияе върху формите?</a:t>
            </a:r>
            <a:endParaRPr lang="en-US" sz="48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1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Какво е?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7206"/>
            <a:ext cx="10515600" cy="763588"/>
          </a:xfrm>
        </p:spPr>
        <p:txBody>
          <a:bodyPr>
            <a:normAutofit/>
          </a:bodyPr>
          <a:lstStyle/>
          <a:p>
            <a:pPr algn="ctr">
              <a:buClr>
                <a:srgbClr val="FB8500"/>
              </a:buClr>
            </a:pPr>
            <a:r>
              <a:rPr lang="en-US" sz="4800" dirty="0">
                <a:solidFill>
                  <a:srgbClr val="424242"/>
                </a:solidFill>
                <a:latin typeface="Montserrat" panose="00000500000000000000" pitchFamily="2" charset="0"/>
              </a:rPr>
              <a:t>CSS Box Model</a:t>
            </a:r>
            <a:endParaRPr lang="en-US" sz="48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FE8B-35A2-4E48-9B0C-9204652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За какво се използва</a:t>
            </a:r>
            <a:r>
              <a:rPr lang="bg-BG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E081-9D0E-46A8-A45C-7DB00D39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9790"/>
            <a:ext cx="10515600" cy="2096294"/>
          </a:xfrm>
        </p:spPr>
        <p:txBody>
          <a:bodyPr>
            <a:noAutofit/>
          </a:bodyPr>
          <a:lstStyle/>
          <a:p>
            <a:pPr marL="0" indent="0" algn="ctr">
              <a:buClr>
                <a:srgbClr val="FB8500"/>
              </a:buClr>
              <a:buNone/>
            </a:pP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Reference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box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дефинира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координатната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 система на </a:t>
            </a:r>
            <a:r>
              <a:rPr lang="ru-RU" sz="4400" b="0" i="0" dirty="0" err="1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формите</a:t>
            </a:r>
            <a:r>
              <a:rPr lang="ru-RU" sz="4400" b="0" i="0" dirty="0">
                <a:solidFill>
                  <a:srgbClr val="424242"/>
                </a:solidFill>
                <a:effectLst/>
                <a:latin typeface="Montserrat" panose="00000500000000000000" pitchFamily="2" charset="0"/>
              </a:rPr>
              <a:t>. </a:t>
            </a:r>
            <a:endParaRPr lang="en-US" sz="4400" b="0" i="0" dirty="0">
              <a:solidFill>
                <a:srgbClr val="42424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4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517</Words>
  <Application>Microsoft Office PowerPoint</Application>
  <PresentationFormat>Widescreen</PresentationFormat>
  <Paragraphs>73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Abril Fatface</vt:lpstr>
      <vt:lpstr>Arial</vt:lpstr>
      <vt:lpstr>Arial</vt:lpstr>
      <vt:lpstr>Calibri</vt:lpstr>
      <vt:lpstr>Calibri Light</vt:lpstr>
      <vt:lpstr>Montserrat</vt:lpstr>
      <vt:lpstr>Montserrat Black</vt:lpstr>
      <vt:lpstr>Montserrat Light</vt:lpstr>
      <vt:lpstr>Office Theme</vt:lpstr>
      <vt:lpstr>CSS Shapes</vt:lpstr>
      <vt:lpstr>Съдържание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Какво е?</vt:lpstr>
      <vt:lpstr>За какво се използва?</vt:lpstr>
      <vt:lpstr>Видове</vt:lpstr>
      <vt:lpstr>PowerPoint Presentation</vt:lpstr>
      <vt:lpstr>Content Box</vt:lpstr>
      <vt:lpstr>Padding Box</vt:lpstr>
      <vt:lpstr>Border Box</vt:lpstr>
      <vt:lpstr>Margin Box</vt:lpstr>
      <vt:lpstr>PowerPoint Presentation</vt:lpstr>
      <vt:lpstr>Как се използват</vt:lpstr>
      <vt:lpstr>Inset()</vt:lpstr>
      <vt:lpstr>PowerPoint Presentation</vt:lpstr>
      <vt:lpstr>Circle()</vt:lpstr>
      <vt:lpstr>PowerPoint Presentation</vt:lpstr>
      <vt:lpstr>Ellipse()</vt:lpstr>
      <vt:lpstr>Polygon()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Shapes</dc:title>
  <dc:creator>Nikola Totev</dc:creator>
  <cp:lastModifiedBy>Nikola Totev</cp:lastModifiedBy>
  <cp:revision>17</cp:revision>
  <dcterms:created xsi:type="dcterms:W3CDTF">2021-05-07T11:42:25Z</dcterms:created>
  <dcterms:modified xsi:type="dcterms:W3CDTF">2021-05-10T11:34:03Z</dcterms:modified>
</cp:coreProperties>
</file>